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77" r:id="rId2"/>
    <p:sldMasterId id="2147483703" r:id="rId3"/>
  </p:sldMasterIdLst>
  <p:notesMasterIdLst>
    <p:notesMasterId r:id="rId37"/>
  </p:notesMasterIdLst>
  <p:sldIdLst>
    <p:sldId id="344" r:id="rId4"/>
    <p:sldId id="345" r:id="rId5"/>
    <p:sldId id="346" r:id="rId6"/>
    <p:sldId id="347" r:id="rId7"/>
    <p:sldId id="334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60" r:id="rId19"/>
    <p:sldId id="358" r:id="rId20"/>
    <p:sldId id="361" r:id="rId21"/>
    <p:sldId id="359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3" r:id="rId32"/>
    <p:sldId id="371" r:id="rId33"/>
    <p:sldId id="372" r:id="rId34"/>
    <p:sldId id="374" r:id="rId35"/>
    <p:sldId id="266" r:id="rId3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3D4"/>
    <a:srgbClr val="DA291C"/>
    <a:srgbClr val="C3C6A8"/>
    <a:srgbClr val="E87722"/>
    <a:srgbClr val="B7C9D3"/>
    <a:srgbClr val="7566A0"/>
    <a:srgbClr val="DFD1A7"/>
    <a:srgbClr val="608E3A"/>
    <a:srgbClr val="48A9C5"/>
    <a:srgbClr val="BFC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46" autoAdjust="0"/>
    <p:restoredTop sz="94660"/>
  </p:normalViewPr>
  <p:slideViewPr>
    <p:cSldViewPr snapToGrid="0" snapToObjects="1">
      <p:cViewPr>
        <p:scale>
          <a:sx n="82" d="100"/>
          <a:sy n="82" d="100"/>
        </p:scale>
        <p:origin x="-148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3F29CC5-00F7-42D8-B124-DBB9CF6078E9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6E49B88-C793-41F8-9EA0-1766465D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0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defRPr sz="1600"/>
            </a:lvl2pPr>
            <a:lvl3pPr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defRPr sz="1600"/>
            </a:lvl2pPr>
            <a:lvl3pPr>
              <a:spcBef>
                <a:spcPts val="600"/>
              </a:spcBef>
              <a:spcAft>
                <a:spcPts val="0"/>
              </a:spcAft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9000" y="2651125"/>
            <a:ext cx="3413125" cy="3270250"/>
          </a:xfrm>
          <a:prstGeom prst="rect">
            <a:avLst/>
          </a:prstGeom>
        </p:spPr>
        <p:txBody>
          <a:bodyPr vert="horz"/>
          <a:lstStyle>
            <a:lvl1pPr marL="0" indent="0" algn="l">
              <a:spcAft>
                <a:spcPts val="0"/>
              </a:spcAft>
              <a:buNone/>
              <a:defRPr sz="3200">
                <a:latin typeface="Arial"/>
                <a:cs typeface="Arial"/>
              </a:defRPr>
            </a:lvl1pPr>
          </a:lstStyle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Presentation to the most amazing corporation in </a:t>
            </a:r>
          </a:p>
          <a:p>
            <a:pPr algn="l">
              <a:spcAft>
                <a:spcPts val="0"/>
              </a:spcAft>
            </a:pPr>
            <a:r>
              <a:rPr lang="en-US" sz="2500" b="1" i="0" dirty="0" smtClean="0">
                <a:solidFill>
                  <a:schemeClr val="bg1"/>
                </a:solidFill>
                <a:latin typeface="Helvetica"/>
                <a:cs typeface="Helvetica"/>
              </a:rPr>
              <a:t>the world. </a:t>
            </a:r>
          </a:p>
          <a:p>
            <a:pPr algn="l">
              <a:spcAft>
                <a:spcPts val="0"/>
              </a:spcAft>
            </a:pPr>
            <a:endParaRPr lang="en-US" sz="2500" b="1" i="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l">
              <a:spcAft>
                <a:spcPts val="0"/>
              </a:spcAft>
            </a:pP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Lorem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ipsum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dolor set </a:t>
            </a:r>
            <a:r>
              <a:rPr lang="en-US" sz="25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amet</a:t>
            </a:r>
            <a:r>
              <a:rPr lang="en-US" sz="2500" b="0" i="0" dirty="0" smtClean="0">
                <a:solidFill>
                  <a:schemeClr val="bg1"/>
                </a:solidFill>
                <a:latin typeface="Helvetica"/>
                <a:cs typeface="Helvetica"/>
              </a:rPr>
              <a:t> magnum</a:t>
            </a:r>
            <a:r>
              <a:rPr lang="en-US" sz="2500" b="0" i="0" baseline="0" dirty="0" smtClean="0">
                <a:solidFill>
                  <a:schemeClr val="bg1"/>
                </a:solidFill>
                <a:latin typeface="Helvetica"/>
                <a:cs typeface="Helvetica"/>
              </a:rPr>
              <a:t> allure. </a:t>
            </a:r>
            <a:endParaRPr lang="en-US" sz="2500" b="0" i="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54724" y="6291232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92150" y="469900"/>
            <a:ext cx="6775147" cy="914400"/>
          </a:xfrm>
          <a:prstGeom prst="roundRect">
            <a:avLst>
              <a:gd name="adj" fmla="val 4514"/>
            </a:avLst>
          </a:prstGeom>
          <a:solidFill>
            <a:schemeClr val="accent1"/>
          </a:solidFill>
          <a:ln>
            <a:solidFill>
              <a:srgbClr val="DA29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" y="469900"/>
            <a:ext cx="6747715" cy="92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36700"/>
            <a:ext cx="7721600" cy="4601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143000" lvl="2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</a:pPr>
            <a:r>
              <a:rPr lang="en-US" dirty="0" smtClean="0"/>
              <a:t>Third level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5" name="Picture 14" descr="abt_GEO_white.ai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480" y="469900"/>
            <a:ext cx="914400" cy="914400"/>
          </a:xfrm>
          <a:prstGeom prst="roundRect">
            <a:avLst>
              <a:gd name="adj" fmla="val 3376"/>
            </a:avLst>
          </a:prstGeom>
          <a:solidFill>
            <a:schemeClr val="accent2"/>
          </a:solidFill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058753" y="62340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Abt Associates 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| pg </a:t>
            </a:r>
            <a:fld id="{B24152A7-EAFD-4862-85A2-527423E9945A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803" y="6291232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619500" y="6291232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89018" y="6291232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" name="Picture 3" descr="abt_assoc_lockup.ai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500" y="627211"/>
            <a:ext cx="1460250" cy="14717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98500" y="2404645"/>
            <a:ext cx="3848778" cy="3826144"/>
          </a:xfrm>
          <a:prstGeom prst="roundRect">
            <a:avLst>
              <a:gd name="adj" fmla="val 953"/>
            </a:avLst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FF000A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A"/>
        </a:buClr>
        <a:buFont typeface="Wingdings" charset="2"/>
        <a:buChar char="§"/>
        <a:defRPr sz="3200" kern="1200" baseline="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54724" y="6291232"/>
            <a:ext cx="1920239" cy="2413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7471615" y="274638"/>
            <a:ext cx="12151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803" y="6291232"/>
            <a:ext cx="2880360" cy="241300"/>
          </a:xfrm>
          <a:prstGeom prst="roundRect">
            <a:avLst>
              <a:gd name="adj" fmla="val 0"/>
            </a:avLst>
          </a:prstGeom>
          <a:solidFill>
            <a:srgbClr val="D0D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619500" y="6291232"/>
            <a:ext cx="932688" cy="241300"/>
          </a:xfrm>
          <a:prstGeom prst="roundRect">
            <a:avLst>
              <a:gd name="adj" fmla="val 0"/>
            </a:avLst>
          </a:prstGeom>
          <a:solidFill>
            <a:srgbClr val="C3C6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89018" y="6291232"/>
            <a:ext cx="1920239" cy="241300"/>
          </a:xfrm>
          <a:prstGeom prst="roundRect">
            <a:avLst>
              <a:gd name="adj" fmla="val 0"/>
            </a:avLst>
          </a:prstGeom>
          <a:solidFill>
            <a:srgbClr val="B7C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bt_logo.tag_rg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23" y="4223680"/>
            <a:ext cx="3110527" cy="1421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Clr>
          <a:srgbClr val="DA291C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–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spcAft>
          <a:spcPts val="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issouri.edu/~dongn/" TargetMode="External"/><Relationship Id="rId2" Type="http://schemas.openxmlformats.org/officeDocument/2006/relationships/hyperlink" Target="http://hlmsoft.net/od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Power and Design for Cluster Random Assignment Experiments</a:t>
            </a:r>
          </a:p>
          <a:p>
            <a:pPr marL="0" indent="0">
              <a:buNone/>
            </a:pPr>
            <a:r>
              <a:rPr lang="en-US" sz="3200" dirty="0"/>
              <a:t>Lecture </a:t>
            </a:r>
            <a:r>
              <a:rPr lang="en-US" sz="3200" dirty="0" smtClean="0"/>
              <a:t>3: Extending the Formula</a:t>
            </a:r>
            <a:endParaRPr lang="en-US" sz="3200" dirty="0"/>
          </a:p>
          <a:p>
            <a:pPr lvl="1"/>
            <a:r>
              <a:rPr lang="en-US" sz="2400" dirty="0"/>
              <a:t>Randall Juras</a:t>
            </a:r>
          </a:p>
          <a:p>
            <a:pPr lvl="1"/>
            <a:r>
              <a:rPr lang="en-US" sz="2400" dirty="0"/>
              <a:t>March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 the story is pretty gloomy</a:t>
            </a:r>
          </a:p>
          <a:p>
            <a:pPr lvl="1"/>
            <a:r>
              <a:rPr lang="en-US" dirty="0" smtClean="0"/>
              <a:t>Substantial power loss from cluster random assignment</a:t>
            </a:r>
          </a:p>
          <a:p>
            <a:pPr lvl="1"/>
            <a:r>
              <a:rPr lang="en-US" dirty="0" smtClean="0"/>
              <a:t>Need big sample sizes to detect reasonable impacts</a:t>
            </a:r>
          </a:p>
          <a:p>
            <a:r>
              <a:rPr lang="en-US" dirty="0" smtClean="0"/>
              <a:t>Just like for individual random assignment, covariates can help</a:t>
            </a:r>
          </a:p>
          <a:p>
            <a:pPr lvl="1"/>
            <a:r>
              <a:rPr lang="en-US" dirty="0" smtClean="0"/>
              <a:t>Covariates can explain variation at both Level 1 and Level 2 of the model. </a:t>
            </a:r>
          </a:p>
          <a:p>
            <a:pPr lvl="1"/>
            <a:r>
              <a:rPr lang="en-US" dirty="0" smtClean="0"/>
              <a:t>Reducing Level 2 variance can help a lot with power</a:t>
            </a:r>
          </a:p>
          <a:p>
            <a:pPr lvl="1"/>
            <a:r>
              <a:rPr lang="en-US" b="1" dirty="0" smtClean="0"/>
              <a:t>Important</a:t>
            </a:r>
            <a:r>
              <a:rPr lang="en-US" dirty="0" smtClean="0"/>
              <a:t>: You don’t even need covariates to be measured at cluster level for this to happen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Covariates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Recall that the impact variance can be written as: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In a regression model, covariates can explain away some of the outcome variance at each level of the model:</a:t>
                </a:r>
              </a:p>
              <a:p>
                <a:r>
                  <a:rPr lang="en-US" dirty="0" smtClean="0"/>
                  <a:t>Call the proportion of Level 1 variance explained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i="1"/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I.e., the remaining outcome variance at level 1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(1−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Call the </a:t>
                </a:r>
                <a:r>
                  <a:rPr lang="en-US" dirty="0" smtClean="0"/>
                  <a:t>proportion of Level 2 variance explained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I.e., the remaining </a:t>
                </a:r>
                <a:r>
                  <a:rPr lang="en-US" dirty="0" smtClean="0"/>
                  <a:t>outcome variance </a:t>
                </a:r>
                <a:r>
                  <a:rPr lang="en-US" dirty="0"/>
                  <a:t>at level </a:t>
                </a:r>
                <a:r>
                  <a:rPr lang="en-US" dirty="0" smtClean="0"/>
                  <a:t>2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(1−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69" t="-662" r="-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0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Covariates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can re-write the variance of the impact estimate, substituting in this residual outcome variance: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(1−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(1−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Using ICC notation: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(1−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)(1−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𝑛𝐽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 r="-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5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Covariates to Spreadsheet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this functionality to the spreadsheet is easy</a:t>
            </a:r>
          </a:p>
          <a:p>
            <a:r>
              <a:rPr lang="en-US" dirty="0" smtClean="0"/>
              <a:t>First, create fields to input the R-squares</a:t>
            </a:r>
          </a:p>
          <a:p>
            <a:pPr lvl="1"/>
            <a:r>
              <a:rPr lang="en-US" dirty="0" smtClean="0"/>
              <a:t>I inserted two new rows to do this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79" y="3234098"/>
            <a:ext cx="4762681" cy="282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2476982" y="4328932"/>
            <a:ext cx="1724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01610" y="4328932"/>
            <a:ext cx="0" cy="578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476982" y="4907666"/>
            <a:ext cx="1724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476982" y="4328932"/>
            <a:ext cx="0" cy="5787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29468" y="3970116"/>
            <a:ext cx="0" cy="3588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46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Covariates to Spreadsheet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Now, calculate the residual outcome variance at levels 1 and 2 as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1−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(1−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1−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660726" y="2718001"/>
            <a:ext cx="5619750" cy="3181350"/>
            <a:chOff x="1660726" y="2718001"/>
            <a:chExt cx="5619750" cy="318135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726" y="2718001"/>
              <a:ext cx="5619750" cy="318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4618299" y="3402957"/>
              <a:ext cx="2569580" cy="682906"/>
              <a:chOff x="4606724" y="3229337"/>
              <a:chExt cx="2569580" cy="682906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4606724" y="3229337"/>
                <a:ext cx="256958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7176304" y="3229337"/>
                <a:ext cx="0" cy="6829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4606724" y="3912243"/>
                <a:ext cx="256958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606724" y="3229337"/>
                <a:ext cx="0" cy="68290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42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Covariates to Spreadsheet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Finally, substitute these terms for the residual outcome variance into the formula for the variance of the impact estimate: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19" y="2919159"/>
            <a:ext cx="64674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2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Covariates to Spreadsheet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Finally, make sure to change the cell references in the MDI formula: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69" y="2627453"/>
            <a:ext cx="56864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Problem with Covariates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Use the same values as before (N=2,000</a:t>
                </a:r>
                <a:r>
                  <a:rPr lang="en-US" dirty="0"/>
                  <a:t>, J=50,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=0.2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/>
                  <a:t> = $</a:t>
                </a:r>
                <a:r>
                  <a:rPr lang="en-US" dirty="0" smtClean="0"/>
                  <a:t>15,000)</a:t>
                </a:r>
                <a:endParaRPr lang="en-US" dirty="0"/>
              </a:p>
              <a:p>
                <a:pPr lvl="1"/>
                <a:r>
                  <a:rPr lang="en-US" dirty="0" smtClean="0"/>
                  <a:t>Now, suppose you have 5 years of pre-program earnings history for each individual</a:t>
                </a:r>
              </a:p>
              <a:p>
                <a:pPr lvl="1"/>
                <a:r>
                  <a:rPr lang="en-US" dirty="0" smtClean="0"/>
                  <a:t>Adding in lagged earnings as covariates explains 20% of the individual-level outcome variance and 40% of the cluster-level outcome variance. </a:t>
                </a:r>
              </a:p>
              <a:p>
                <a:pPr lvl="1"/>
                <a:r>
                  <a:rPr lang="en-US" dirty="0" smtClean="0"/>
                  <a:t>Now what’s the MDES?</a:t>
                </a:r>
              </a:p>
              <a:p>
                <a:r>
                  <a:rPr lang="en-US" dirty="0" smtClean="0"/>
                  <a:t>Answer: MDES = 0.30 standard deviations</a:t>
                </a:r>
              </a:p>
              <a:p>
                <a:pPr lvl="1"/>
                <a:r>
                  <a:rPr lang="en-US" dirty="0" smtClean="0"/>
                  <a:t>Using covariates has reduced MDES by 20%</a:t>
                </a:r>
              </a:p>
              <a:p>
                <a:pPr lvl="1"/>
                <a:r>
                  <a:rPr lang="en-US" dirty="0" smtClean="0"/>
                  <a:t>Equivalent to 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 smtClean="0"/>
                  <a:t> from 50 to 85 (!!)</a:t>
                </a:r>
              </a:p>
              <a:p>
                <a:pPr lvl="1"/>
                <a:r>
                  <a:rPr lang="en-US" dirty="0" smtClean="0"/>
                  <a:t>Would be </a:t>
                </a:r>
                <a:r>
                  <a:rPr lang="en-US" b="1" dirty="0" smtClean="0"/>
                  <a:t>impossible</a:t>
                </a:r>
                <a:r>
                  <a:rPr lang="en-US" dirty="0" smtClean="0"/>
                  <a:t> by increasing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 smtClean="0"/>
                  <a:t>. (Verify this using Goal Seek)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11" t="-1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25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Covariates in Power 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</a:t>
                </a:r>
                <a:r>
                  <a:rPr lang="en-US" dirty="0" err="1" smtClean="0"/>
                  <a:t>PowerUp</a:t>
                </a:r>
                <a:r>
                  <a:rPr lang="en-US" dirty="0" smtClean="0"/>
                  <a:t>!, you simply enter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𝑅</m:t>
                        </m:r>
                      </m:e>
                      <m:sub>
                        <m:r>
                          <a:rPr lang="en-US" i="1"/>
                          <m:t>1</m:t>
                        </m:r>
                      </m:sub>
                      <m:sup>
                        <m:r>
                          <a:rPr lang="en-US" i="1"/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/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32" y="2228491"/>
            <a:ext cx="7262571" cy="382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874432" y="3912243"/>
            <a:ext cx="24706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45084" y="3912243"/>
            <a:ext cx="0" cy="567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74432" y="4479403"/>
            <a:ext cx="24706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74432" y="3912243"/>
            <a:ext cx="0" cy="567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5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Covariates in Optimal Design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Optimal design does not care about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. It only wants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. (The idea is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is relatively unimportant).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 r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2" y="2671630"/>
            <a:ext cx="50196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159889" y="3206187"/>
            <a:ext cx="289367" cy="567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3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the Course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 1: </a:t>
            </a:r>
            <a:r>
              <a:rPr lang="en-US" dirty="0"/>
              <a:t>Basic Ideas and Review</a:t>
            </a:r>
          </a:p>
          <a:p>
            <a:r>
              <a:rPr lang="en-US" dirty="0" smtClean="0"/>
              <a:t>Lecture 2: The Cluster Power Formula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Lecture 3: </a:t>
            </a:r>
            <a:r>
              <a:rPr lang="en-US" dirty="0">
                <a:solidFill>
                  <a:srgbClr val="FF0000"/>
                </a:solidFill>
              </a:rPr>
              <a:t>Extending the Formula</a:t>
            </a:r>
          </a:p>
          <a:p>
            <a:r>
              <a:rPr lang="en-US" dirty="0" smtClean="0"/>
              <a:t>Lecture 4: </a:t>
            </a:r>
            <a:r>
              <a:rPr lang="en-US" dirty="0"/>
              <a:t>Applications and Other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Is the Individual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Important?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710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MDES from spreadsheet = 0.298</a:t>
                </a:r>
              </a:p>
              <a:p>
                <a:r>
                  <a:rPr lang="en-US" dirty="0" smtClean="0"/>
                  <a:t>MDES from </a:t>
                </a:r>
                <a:r>
                  <a:rPr lang="en-US" dirty="0" err="1" smtClean="0"/>
                  <a:t>PowerUp</a:t>
                </a:r>
                <a:r>
                  <a:rPr lang="en-US" dirty="0" smtClean="0"/>
                  <a:t>! = 0.299</a:t>
                </a:r>
              </a:p>
              <a:p>
                <a:r>
                  <a:rPr lang="en-US" dirty="0" smtClean="0"/>
                  <a:t>MDES from Optimal Design = 0.307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Optimal design MDES is about 2% higher in this example.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In educational interventions, sometimes covariates yield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= 0.9. Ignoring this would increase MDES by about 8% in our example.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E</a:t>
                </a:r>
                <a:r>
                  <a:rPr lang="en-US" dirty="0" smtClean="0"/>
                  <a:t>quivalent to increasing J from 50 to 56.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06" t="-927" r="-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7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Unbalanced Random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Sometimes you do not want to randomly assign clusters in a 1:1 Treatment-to-Control ratio.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imited funding for program implementation</a:t>
            </a:r>
          </a:p>
          <a:p>
            <a:pPr lvl="2"/>
            <a:r>
              <a:rPr lang="en-US" dirty="0" smtClean="0"/>
              <a:t>Would imply more assigned to control</a:t>
            </a:r>
          </a:p>
          <a:p>
            <a:pPr lvl="1"/>
            <a:r>
              <a:rPr lang="en-US" dirty="0" smtClean="0"/>
              <a:t>Desire not to exclude too many from the treatment</a:t>
            </a:r>
          </a:p>
          <a:p>
            <a:pPr lvl="2"/>
            <a:r>
              <a:rPr lang="en-US" dirty="0" smtClean="0"/>
              <a:t>Would imply more assigned to treatment</a:t>
            </a:r>
          </a:p>
          <a:p>
            <a:r>
              <a:rPr lang="en-US" dirty="0" smtClean="0"/>
              <a:t>We can modify the formula for MDI/MDES to account for this.</a:t>
            </a:r>
          </a:p>
          <a:p>
            <a:pPr lvl="1"/>
            <a:r>
              <a:rPr lang="en-US" dirty="0" smtClean="0"/>
              <a:t>But I am not going to walk through all the derivations; just provide some intuition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Unbalanced Random Assignment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Recall that to find the impact estimate, we started by calculating the </a:t>
                </a:r>
                <a:r>
                  <a:rPr lang="en-US" dirty="0"/>
                  <a:t>average outcome </a:t>
                </a:r>
                <a:r>
                  <a:rPr lang="en-US" dirty="0" smtClean="0"/>
                  <a:t>in each treatment arm, assuming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</m:t>
                    </m:r>
                    <m:r>
                      <a:rPr lang="en-US" b="0" i="1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/>
                  <a:t> clusters in each arm: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∙,∙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  <m:r>
                            <a:rPr lang="en-US" i="1">
                              <a:latin typeface="Cambria Math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Now,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</m:t>
                    </m:r>
                    <m:r>
                      <a:rPr lang="en-US" b="0" i="1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/>
                  <a:t> clusters in each arm,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𝑃𝐽</m:t>
                    </m:r>
                  </m:oMath>
                </a14:m>
                <a:r>
                  <a:rPr lang="en-US" dirty="0" smtClean="0"/>
                  <a:t> in one arm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 smtClean="0"/>
                  <a:t> in the other; e.g.: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;     </m:t>
                          </m:r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(1−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(1−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 r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2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Unbalanced Random Assignment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You can calculate the variance of each of these means on your own time</a:t>
                </a:r>
              </a:p>
              <a:p>
                <a:r>
                  <a:rPr lang="en-US" dirty="0"/>
                  <a:t>The impact estimate is </a:t>
                </a:r>
                <a:r>
                  <a:rPr lang="en-US" dirty="0" smtClean="0"/>
                  <a:t>still the </a:t>
                </a:r>
                <a:r>
                  <a:rPr lang="en-US" dirty="0"/>
                  <a:t>difference in means between treatment (T) and control (C); i.e.,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∆=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And treatment </a:t>
                </a:r>
                <a:r>
                  <a:rPr lang="en-US" dirty="0"/>
                  <a:t>and control are </a:t>
                </a:r>
                <a:r>
                  <a:rPr lang="en-US" dirty="0" smtClean="0"/>
                  <a:t>still independent</a:t>
                </a:r>
                <a:r>
                  <a:rPr lang="en-US" dirty="0"/>
                  <a:t>, so: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6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Unbalanced Random Assignment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Working some algebraic magic, the variance of the impact estimate turns out to be: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𝑣𝑎𝑟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/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(1−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 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And the MDI can be calculated from the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𝑀𝐷𝐼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𝑑𝑓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/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(1−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𝐽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(1−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 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(1−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𝑛𝐽</m:t>
                                  </m:r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6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Imbalance in the Spreadsheet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only need to make a couple changes to incorporate this in the spreadsheet</a:t>
                </a:r>
              </a:p>
              <a:p>
                <a:pPr lvl="1"/>
                <a:r>
                  <a:rPr lang="en-US" dirty="0" smtClean="0"/>
                  <a:t>First, Add a field for entering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It does not matter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represents the proportion assigned to treatment or the proportion assigned to control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 r="-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3801970"/>
            <a:ext cx="53911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9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Imbalance in the Spreadsheet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Now, simply need to change the formula for the impact variance to incorporate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(1−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R</a:t>
                </a:r>
                <a:r>
                  <a:rPr lang="en-US" dirty="0" smtClean="0"/>
                  <a:t>emember to take out the “4”, or you are double counting!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56" y="3098639"/>
            <a:ext cx="7962916" cy="286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1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Unbalanced RA in Practice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First, make sure that with a 1:1 ratio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=0.5</m:t>
                    </m:r>
                  </m:oMath>
                </a14:m>
                <a:r>
                  <a:rPr lang="en-US" dirty="0" smtClean="0"/>
                  <a:t>), you get the same answer as before!</a:t>
                </a:r>
              </a:p>
              <a:p>
                <a:r>
                  <a:rPr lang="en-US" dirty="0" smtClean="0"/>
                  <a:t>The effect of unbalanced cluster random assignment is similar to what you saw for individual RA</a:t>
                </a:r>
              </a:p>
              <a:p>
                <a:pPr lvl="1"/>
                <a:r>
                  <a:rPr lang="en-US" dirty="0" smtClean="0"/>
                  <a:t>There isn’t much effect until you get past a ratio of about 2:1</a:t>
                </a:r>
              </a:p>
              <a:p>
                <a:pPr lvl="1"/>
                <a:r>
                  <a:rPr lang="en-US" dirty="0" smtClean="0"/>
                  <a:t>Play around with this in the spreadsheet to convince yourself</a:t>
                </a:r>
              </a:p>
              <a:p>
                <a:r>
                  <a:rPr lang="en-US" dirty="0" smtClean="0"/>
                  <a:t>Now, let’s see how to do it in </a:t>
                </a:r>
                <a:r>
                  <a:rPr lang="en-US" dirty="0" err="1" smtClean="0"/>
                  <a:t>PowerUp</a:t>
                </a:r>
                <a:r>
                  <a:rPr lang="en-US" dirty="0" smtClean="0"/>
                  <a:t>! and OD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 r="-1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1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Unbalanced RA in </a:t>
            </a:r>
            <a:r>
              <a:rPr lang="en-US" dirty="0" err="1" smtClean="0"/>
              <a:t>PowerUp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Easy; just change the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10" y="2252953"/>
            <a:ext cx="6883097" cy="362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098710" y="3622876"/>
            <a:ext cx="23389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37681" y="3622876"/>
            <a:ext cx="0" cy="3240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98710" y="3946967"/>
            <a:ext cx="23389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098710" y="3622876"/>
            <a:ext cx="0" cy="3240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5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Unbalanced RA in 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Surprisingly, Optimal Design does not appear to be capable of accounting for unbalanced designs</a:t>
            </a:r>
          </a:p>
          <a:p>
            <a:pPr lvl="1"/>
            <a:r>
              <a:rPr lang="en-US" dirty="0" smtClean="0"/>
              <a:t>As far as I know.</a:t>
            </a:r>
          </a:p>
          <a:p>
            <a:pPr lvl="1"/>
            <a:r>
              <a:rPr lang="en-US" dirty="0" smtClean="0"/>
              <a:t>This is probably because it would have to link to other functionality, like cost optimization tool</a:t>
            </a:r>
          </a:p>
        </p:txBody>
      </p:sp>
    </p:spTree>
    <p:extLst>
      <p:ext uri="{BB962C8B-B14F-4D97-AF65-F5344CB8AC3E}">
        <p14:creationId xmlns:p14="http://schemas.microsoft.com/office/powerpoint/2010/main" val="11264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Lecture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Verify our spreadsheet results using Optimal Design and Power Up</a:t>
            </a:r>
          </a:p>
          <a:p>
            <a:r>
              <a:rPr lang="en-US" dirty="0" smtClean="0"/>
              <a:t>Modify the spreadsheet to account for covariates</a:t>
            </a:r>
          </a:p>
          <a:p>
            <a:r>
              <a:rPr lang="en-US" dirty="0" smtClean="0"/>
              <a:t>Modify the spreadsheet to account for unbalanced designs</a:t>
            </a:r>
          </a:p>
          <a:p>
            <a:r>
              <a:rPr lang="en-US" dirty="0" smtClean="0"/>
              <a:t>What to do with binary outcomes</a:t>
            </a:r>
          </a:p>
        </p:txBody>
      </p:sp>
    </p:spTree>
    <p:extLst>
      <p:ext uri="{BB962C8B-B14F-4D97-AF65-F5344CB8AC3E}">
        <p14:creationId xmlns:p14="http://schemas.microsoft.com/office/powerpoint/2010/main" val="24942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we have done so far assumes a continuous outcome, like earnings or test scores</a:t>
            </a:r>
          </a:p>
          <a:p>
            <a:r>
              <a:rPr lang="en-US" dirty="0" smtClean="0"/>
              <a:t>What should we do with a binary outcome (e.g., employment)?</a:t>
            </a:r>
          </a:p>
          <a:p>
            <a:pPr lvl="1"/>
            <a:r>
              <a:rPr lang="en-US" dirty="0" smtClean="0"/>
              <a:t>This problem turns out to be quite difficult to solve!</a:t>
            </a:r>
          </a:p>
          <a:p>
            <a:pPr lvl="1"/>
            <a:r>
              <a:rPr lang="en-US" dirty="0" smtClean="0"/>
              <a:t>The easiest thing to do is to use a linear probability model; i.e. pretend the outcome is continuous. </a:t>
            </a:r>
          </a:p>
          <a:p>
            <a:pPr lvl="1"/>
            <a:r>
              <a:rPr lang="en-US" dirty="0" smtClean="0"/>
              <a:t>This will give you approximately the right answer in most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5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Unanswered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these things are so easy to do in </a:t>
            </a:r>
            <a:r>
              <a:rPr lang="en-US" dirty="0" err="1" smtClean="0"/>
              <a:t>PowerUp</a:t>
            </a:r>
            <a:r>
              <a:rPr lang="en-US" dirty="0" smtClean="0"/>
              <a:t>! And Optimal Design, why have we spent all this time making a spreadsheet?</a:t>
            </a:r>
          </a:p>
          <a:p>
            <a:pPr lvl="1"/>
            <a:r>
              <a:rPr lang="en-US" dirty="0" smtClean="0"/>
              <a:t>It forces you to think about what’s going on behind the interface</a:t>
            </a:r>
          </a:p>
          <a:p>
            <a:pPr lvl="1"/>
            <a:r>
              <a:rPr lang="en-US" dirty="0" smtClean="0"/>
              <a:t>I would use the commercial software for most simple problems – It’s well-established and hard to screw up!</a:t>
            </a:r>
          </a:p>
          <a:p>
            <a:pPr lvl="1"/>
            <a:r>
              <a:rPr lang="en-US" dirty="0" smtClean="0"/>
              <a:t>That said, commercial software sometimes won’t do things that you can program yourself (e.g., OD will not account for unbalanced designs)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topics!</a:t>
            </a:r>
          </a:p>
          <a:p>
            <a:pPr lvl="1"/>
            <a:r>
              <a:rPr lang="en-US" dirty="0" smtClean="0"/>
              <a:t>How to find the minimum </a:t>
            </a:r>
            <a:r>
              <a:rPr lang="en-US" dirty="0"/>
              <a:t>cost evaluation </a:t>
            </a:r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How to find ICCs using existing data</a:t>
            </a:r>
          </a:p>
          <a:p>
            <a:pPr lvl="1"/>
            <a:r>
              <a:rPr lang="en-US" dirty="0" smtClean="0"/>
              <a:t>What else do you most want to know?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Basic MDI/MDES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During the last class, we derived an expression for the MDI, which looked like this: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𝑀𝐷𝐼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𝑑𝑓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/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𝐽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(1−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 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𝐽</m:t>
                                  </m:r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Where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is the variance of the outcome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 is the ICC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 smtClean="0"/>
                  <a:t> is the number of sites, each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individuals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𝑛𝐽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is the total number of individuals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4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Last time, I asked you to find </a:t>
                </a:r>
                <a:r>
                  <a:rPr lang="en-US" dirty="0" smtClean="0"/>
                  <a:t>the </a:t>
                </a:r>
                <a:r>
                  <a:rPr lang="en-US" dirty="0" smtClean="0"/>
                  <a:t>MDES and MDI for </a:t>
                </a:r>
                <a:r>
                  <a:rPr lang="en-US" dirty="0" smtClean="0"/>
                  <a:t>N=2,000, J=50,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=0.2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= $</a:t>
                </a:r>
                <a:r>
                  <a:rPr lang="en-US" dirty="0" smtClean="0"/>
                  <a:t>15,000</a:t>
                </a:r>
              </a:p>
              <a:p>
                <a:pPr lvl="1"/>
                <a:r>
                  <a:rPr lang="en-US" dirty="0" smtClean="0"/>
                  <a:t>Using your spreadsheet</a:t>
                </a:r>
              </a:p>
              <a:p>
                <a:pPr lvl="1"/>
                <a:r>
                  <a:rPr lang="en-US" dirty="0"/>
                  <a:t>Using OD (</a:t>
                </a:r>
                <a:r>
                  <a:rPr lang="en-US" dirty="0" smtClean="0"/>
                  <a:t>Downloaded </a:t>
                </a:r>
                <a:r>
                  <a:rPr lang="en-US" dirty="0"/>
                  <a:t>from </a:t>
                </a:r>
                <a:r>
                  <a:rPr lang="en-US" dirty="0">
                    <a:hlinkClick r:id="rId2"/>
                  </a:rPr>
                  <a:t>http://hlmsoft.net/od</a:t>
                </a:r>
                <a:r>
                  <a:rPr lang="en-US" dirty="0" smtClean="0">
                    <a:hlinkClick r:id="rId2"/>
                  </a:rPr>
                  <a:t>/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r>
                  <a:rPr lang="en-US" dirty="0" smtClean="0"/>
                  <a:t>You should have found that MDES </a:t>
                </a:r>
                <a:r>
                  <a:rPr lang="en-US" dirty="0"/>
                  <a:t>= 0.379</a:t>
                </a:r>
              </a:p>
              <a:p>
                <a:r>
                  <a:rPr lang="en-US" dirty="0" smtClean="0"/>
                  <a:t>Now, let’s do it with </a:t>
                </a:r>
                <a:r>
                  <a:rPr lang="en-US" dirty="0" err="1" smtClean="0"/>
                  <a:t>PowerUp</a:t>
                </a:r>
                <a:r>
                  <a:rPr lang="en-US" dirty="0" smtClean="0"/>
                  <a:t>!</a:t>
                </a:r>
              </a:p>
              <a:p>
                <a:pPr lvl="1"/>
                <a:r>
                  <a:rPr lang="en-US" dirty="0"/>
                  <a:t>Go to </a:t>
                </a:r>
                <a:r>
                  <a:rPr lang="en-US" dirty="0">
                    <a:hlinkClick r:id="rId3"/>
                  </a:rPr>
                  <a:t>http://web.missouri.edu/~dongn</a:t>
                </a:r>
                <a:r>
                  <a:rPr lang="en-US" dirty="0" smtClean="0">
                    <a:hlinkClick r:id="rId3"/>
                  </a:rPr>
                  <a:t>/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Click on “</a:t>
                </a:r>
                <a:r>
                  <a:rPr lang="en-US" dirty="0" err="1" smtClean="0"/>
                  <a:t>PowerUp</a:t>
                </a:r>
                <a:r>
                  <a:rPr lang="en-US" dirty="0" smtClean="0"/>
                  <a:t>!”</a:t>
                </a:r>
              </a:p>
              <a:p>
                <a:pPr lvl="1"/>
                <a:r>
                  <a:rPr lang="en-US" dirty="0" smtClean="0"/>
                  <a:t>Download the tool and open in Excel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106" t="-927" r="-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3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Up!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 found it easy to use the “step through” process, choosing </a:t>
                </a:r>
              </a:p>
              <a:p>
                <a:pPr lvl="1"/>
                <a:r>
                  <a:rPr lang="en-US" dirty="0" smtClean="0"/>
                  <a:t>“simple cluster random assignment design”</a:t>
                </a:r>
              </a:p>
              <a:p>
                <a:pPr lvl="1"/>
                <a:r>
                  <a:rPr lang="en-US" dirty="0" smtClean="0"/>
                  <a:t>2 levels; MDES</a:t>
                </a:r>
              </a:p>
              <a:p>
                <a:pPr lvl="1"/>
                <a:r>
                  <a:rPr lang="en-US" dirty="0" smtClean="0"/>
                  <a:t>Note that you can also choose to do the problem “backwards”, finding the sample size required for a given MDES</a:t>
                </a:r>
              </a:p>
              <a:p>
                <a:r>
                  <a:rPr lang="en-US" dirty="0" smtClean="0"/>
                  <a:t>Input the appropriate parameters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=0.2;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=0.05;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(1−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=0.8</a:t>
                </a:r>
              </a:p>
              <a:p>
                <a:pPr lvl="1"/>
                <a:r>
                  <a:rPr lang="en-US" dirty="0" smtClean="0"/>
                  <a:t>For now,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=0, P=0.5</a:t>
                </a:r>
              </a:p>
              <a:p>
                <a:pPr lvl="1"/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=2,000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 smtClean="0"/>
                  <a:t>=50,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=40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69" t="-1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6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Up!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806767"/>
            <a:ext cx="7721600" cy="406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6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Up!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Question: How do we get an MDI from the </a:t>
                </a:r>
                <a:r>
                  <a:rPr lang="en-US" dirty="0" err="1" smtClean="0"/>
                  <a:t>PowerUp</a:t>
                </a:r>
                <a:r>
                  <a:rPr lang="en-US" dirty="0" smtClean="0"/>
                  <a:t>! </a:t>
                </a:r>
                <a:r>
                  <a:rPr lang="en-US" dirty="0"/>
                  <a:t>s</a:t>
                </a:r>
                <a:r>
                  <a:rPr lang="en-US" dirty="0" smtClean="0"/>
                  <a:t>oftware?</a:t>
                </a:r>
              </a:p>
              <a:p>
                <a:r>
                  <a:rPr lang="en-US" dirty="0" smtClean="0"/>
                  <a:t>Easy!</a:t>
                </a:r>
              </a:p>
              <a:p>
                <a:pPr lvl="1"/>
                <a:r>
                  <a:rPr lang="en-US" dirty="0" smtClean="0"/>
                  <a:t>Remember, MDES = MDI/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MDI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(MDES)</a:t>
                </a:r>
              </a:p>
              <a:p>
                <a:pPr lvl="1"/>
                <a:r>
                  <a:rPr lang="en-US" dirty="0" smtClean="0"/>
                  <a:t>MDI = $15,000*(0.380) = $5,700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927" r="-1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19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</a:t>
            </a:r>
            <a:r>
              <a:rPr lang="en-US" dirty="0"/>
              <a:t>D</a:t>
            </a:r>
            <a:r>
              <a:rPr lang="en-US" dirty="0" smtClean="0"/>
              <a:t>oes Clustering Matter?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Remember the formula for the design effect: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1+(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−1)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Holding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constant, DEFF depends on both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, the DEFF is 1;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, the DEFF is 1 </a:t>
                </a:r>
              </a:p>
              <a:p>
                <a:r>
                  <a:rPr lang="en-US" dirty="0" smtClean="0"/>
                  <a:t>If clusters are very large, even small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 has a big effect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=100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=0.01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𝐷𝐸𝐹𝐹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=1.41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clusters are small,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 matters much less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=4</m:t>
                    </m:r>
                  </m:oMath>
                </a14:m>
                <a:r>
                  <a:rPr lang="en-US" dirty="0" smtClean="0"/>
                  <a:t>, would need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=0.25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𝐷𝐸𝐹𝐹</m:t>
                    </m:r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1.41 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6" t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3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t Powerpoint Template Geo Icon">
  <a:themeElements>
    <a:clrScheme name="Abt Brand">
      <a:dk1>
        <a:sysClr val="windowText" lastClr="000000"/>
      </a:dk1>
      <a:lt1>
        <a:sysClr val="window" lastClr="FFFFFF"/>
      </a:lt1>
      <a:dk2>
        <a:srgbClr val="996633"/>
      </a:dk2>
      <a:lt2>
        <a:srgbClr val="EEECE1"/>
      </a:lt2>
      <a:accent1>
        <a:srgbClr val="DA291C"/>
      </a:accent1>
      <a:accent2>
        <a:srgbClr val="776E6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Custom 4">
      <a:dk1>
        <a:sysClr val="windowText" lastClr="000000"/>
      </a:dk1>
      <a:lt1>
        <a:sysClr val="window" lastClr="FFFFFF"/>
      </a:lt1>
      <a:dk2>
        <a:srgbClr val="898D8D"/>
      </a:dk2>
      <a:lt2>
        <a:srgbClr val="EEECE1"/>
      </a:lt2>
      <a:accent1>
        <a:srgbClr val="DA291C"/>
      </a:accent1>
      <a:accent2>
        <a:srgbClr val="898D8D"/>
      </a:accent2>
      <a:accent3>
        <a:srgbClr val="789D4A"/>
      </a:accent3>
      <a:accent4>
        <a:srgbClr val="7566A0"/>
      </a:accent4>
      <a:accent5>
        <a:srgbClr val="48A9C5"/>
      </a:accent5>
      <a:accent6>
        <a:srgbClr val="E87722"/>
      </a:accent6>
      <a:hlink>
        <a:srgbClr val="DA291C"/>
      </a:hlink>
      <a:folHlink>
        <a:srgbClr val="898D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6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Abt Brand">
      <a:dk1>
        <a:sysClr val="windowText" lastClr="000000"/>
      </a:dk1>
      <a:lt1>
        <a:sysClr val="window" lastClr="FFFFFF"/>
      </a:lt1>
      <a:dk2>
        <a:srgbClr val="996633"/>
      </a:dk2>
      <a:lt2>
        <a:srgbClr val="EEECE1"/>
      </a:lt2>
      <a:accent1>
        <a:srgbClr val="DA291C"/>
      </a:accent1>
      <a:accent2>
        <a:srgbClr val="776E6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Abt Powerpoint Template Geo Icon</Template>
  <TotalTime>1516</TotalTime>
  <Words>1961</Words>
  <Application>Microsoft Office PowerPoint</Application>
  <PresentationFormat>On-screen Show (4:3)</PresentationFormat>
  <Paragraphs>167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Abt Powerpoint Template Geo Icon</vt:lpstr>
      <vt:lpstr>3_Office Theme</vt:lpstr>
      <vt:lpstr>5_Office Theme</vt:lpstr>
      <vt:lpstr>PowerPoint Presentation</vt:lpstr>
      <vt:lpstr>Plan for the Course</vt:lpstr>
      <vt:lpstr>Plan for Lecture 3</vt:lpstr>
      <vt:lpstr>Review: Basic MDI/MDES</vt:lpstr>
      <vt:lpstr>Sample Problem</vt:lpstr>
      <vt:lpstr>Power Up!</vt:lpstr>
      <vt:lpstr>Power Up!</vt:lpstr>
      <vt:lpstr>Power Up!</vt:lpstr>
      <vt:lpstr>How Much Does Clustering Matter?</vt:lpstr>
      <vt:lpstr>Covariates</vt:lpstr>
      <vt:lpstr>Covariates</vt:lpstr>
      <vt:lpstr>Covariates</vt:lpstr>
      <vt:lpstr>Adding Covariates to Spreadsheet</vt:lpstr>
      <vt:lpstr>Adding Covariates to Spreadsheet</vt:lpstr>
      <vt:lpstr>Adding Covariates to Spreadsheet</vt:lpstr>
      <vt:lpstr>Adding Covariates to Spreadsheet</vt:lpstr>
      <vt:lpstr>Sample Problem with Covariates</vt:lpstr>
      <vt:lpstr>Covariates in Power Up</vt:lpstr>
      <vt:lpstr>Covariates in Optimal Design</vt:lpstr>
      <vt:lpstr>Is the Individual R^2 Important?</vt:lpstr>
      <vt:lpstr>Unbalanced Random Assignment</vt:lpstr>
      <vt:lpstr>Unbalanced Random Assignment</vt:lpstr>
      <vt:lpstr>Unbalanced Random Assignment</vt:lpstr>
      <vt:lpstr>Unbalanced Random Assignment</vt:lpstr>
      <vt:lpstr>Imbalance in the Spreadsheet</vt:lpstr>
      <vt:lpstr>Imbalance in the Spreadsheet</vt:lpstr>
      <vt:lpstr>Unbalanced RA in Practice</vt:lpstr>
      <vt:lpstr>Unbalanced RA in PowerUp</vt:lpstr>
      <vt:lpstr>Unbalanced RA in OD</vt:lpstr>
      <vt:lpstr>Binary Variables</vt:lpstr>
      <vt:lpstr>An Unanswered Question</vt:lpstr>
      <vt:lpstr>Next Lecture</vt:lpstr>
      <vt:lpstr>PowerPoint Presentation</vt:lpstr>
    </vt:vector>
  </TitlesOfParts>
  <Company>Abt Associates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Randall Juras</dc:creator>
  <cp:lastModifiedBy>Randall Juras</cp:lastModifiedBy>
  <cp:revision>84</cp:revision>
  <cp:lastPrinted>2011-06-22T19:26:10Z</cp:lastPrinted>
  <dcterms:created xsi:type="dcterms:W3CDTF">2015-01-25T20:52:46Z</dcterms:created>
  <dcterms:modified xsi:type="dcterms:W3CDTF">2015-03-09T02:59:15Z</dcterms:modified>
</cp:coreProperties>
</file>